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2" r:id="rId2"/>
    <p:sldId id="351" r:id="rId3"/>
    <p:sldId id="329" r:id="rId4"/>
  </p:sldIdLst>
  <p:sldSz cx="9144000" cy="6858000" type="screen4x3"/>
  <p:notesSz cx="6794500" cy="9906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3FBFFF"/>
    <a:srgbClr val="25B6FF"/>
    <a:srgbClr val="DDF4FF"/>
    <a:srgbClr val="EFFAFF"/>
    <a:srgbClr val="A7E2FF"/>
    <a:srgbClr val="89D8FF"/>
    <a:srgbClr val="A3E0FF"/>
    <a:srgbClr val="00AAFF"/>
    <a:srgbClr val="0A28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87"/>
    <p:restoredTop sz="94674"/>
  </p:normalViewPr>
  <p:slideViewPr>
    <p:cSldViewPr snapToGrid="0" snapToObjects="1">
      <p:cViewPr>
        <p:scale>
          <a:sx n="94" d="100"/>
          <a:sy n="94" d="100"/>
        </p:scale>
        <p:origin x="-408" y="-132"/>
      </p:cViewPr>
      <p:guideLst>
        <p:guide orient="horz" pos="2160"/>
        <p:guide orient="horz" pos="1916"/>
        <p:guide orient="horz" pos="1674"/>
        <p:guide orient="horz" pos="1440"/>
        <p:guide orient="horz" pos="1199"/>
        <p:guide orient="horz" pos="958"/>
        <p:guide orient="horz" pos="717"/>
        <p:guide orient="horz" pos="476"/>
        <p:guide pos="2880"/>
        <p:guide pos="2698"/>
        <p:guide pos="2517"/>
        <p:guide pos="2341"/>
        <p:guide pos="2160"/>
        <p:guide pos="1979"/>
        <p:guide pos="1799"/>
        <p:guide pos="16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577" y="0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27E82EDC-4486-4FF8-BA99-15D8D666AC3B}" type="datetimeFigureOut">
              <a:rPr lang="en-US" altLang="ru-RU"/>
              <a:pPr>
                <a:defRPr/>
              </a:pPr>
              <a:t>11/11/2019</a:t>
            </a:fld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87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577" y="9409187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504F4C2A-6E2D-4678-A1C2-8A51872B9E9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84023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8577" y="0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70721B9F-E1E8-4879-9710-6FEF4E3BE005}" type="datetimeFigureOut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9988" y="1238250"/>
            <a:ext cx="4454525" cy="3341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974" y="4767491"/>
            <a:ext cx="5436552" cy="389966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87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8577" y="9409187"/>
            <a:ext cx="2944336" cy="4968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3B6FED9B-451D-4B13-B5C1-CEE32F853A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3534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324DBD05-3743-4668-9046-F50E30D9EB5E}" type="slidenum">
              <a:rPr lang="ru-RU" altLang="ru-RU" smtClean="0">
                <a:latin typeface="Calibri" pitchFamily="34" charset="0"/>
              </a:rPr>
              <a:pPr eaLnBrk="1" hangingPunct="1">
                <a:defRPr/>
              </a:pPr>
              <a:t>1</a:t>
            </a:fld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fld id="{35FC8571-48BF-4DE4-946B-993E8CDF7193}" type="slidenum">
              <a:rPr lang="ru-RU" altLang="ru-RU" smtClean="0">
                <a:latin typeface="Calibri" pitchFamily="34" charset="0"/>
              </a:rPr>
              <a:pPr eaLnBrk="1" hangingPunct="1">
                <a:defRPr/>
              </a:pPr>
              <a:t>2</a:t>
            </a:fld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solidFill>
          <a:srgbClr val="0028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152400"/>
            <a:ext cx="2411413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6668642" cy="6858000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1522" h="6858000">
                <a:moveTo>
                  <a:pt x="0" y="6858000"/>
                </a:moveTo>
                <a:lnTo>
                  <a:pt x="381" y="0"/>
                </a:lnTo>
                <a:lnTo>
                  <a:pt x="8891522" y="1"/>
                </a:lnTo>
                <a:lnTo>
                  <a:pt x="638501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36"/>
            <a:ext cx="4285060" cy="332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baseline="0">
                <a:solidFill>
                  <a:srgbClr val="00AAFF"/>
                </a:solidFill>
                <a:latin typeface="VTB Group Cond Bold" charset="0"/>
                <a:ea typeface="VTB Group Cond Book" charset="0"/>
                <a:cs typeface="VTB Group Cond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CAE67-EAB2-4581-904E-40567BA70C1F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0C5AE-EB31-40D3-9E85-742F8510D86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754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4181" y="2282845"/>
            <a:ext cx="3715940" cy="2769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cap="all" baseline="0">
                <a:solidFill>
                  <a:srgbClr val="002882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48DE6-8D4D-4A89-890A-24AF62F3F620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4368B-633A-44D2-8C7D-3A93533C2D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293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 userDrawn="1"/>
        </p:nvSpPr>
        <p:spPr>
          <a:xfrm>
            <a:off x="6092825" y="1906588"/>
            <a:ext cx="3051175" cy="4951412"/>
          </a:xfrm>
          <a:prstGeom prst="rect">
            <a:avLst/>
          </a:prstGeom>
          <a:solidFill>
            <a:srgbClr val="CC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" name="Прямоугольник 11"/>
          <p:cNvSpPr/>
          <p:nvPr userDrawn="1"/>
        </p:nvSpPr>
        <p:spPr>
          <a:xfrm>
            <a:off x="3051175" y="1906588"/>
            <a:ext cx="3051175" cy="4951412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9F9F9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906588"/>
            <a:ext cx="3051175" cy="4951412"/>
          </a:xfrm>
          <a:prstGeom prst="rect">
            <a:avLst/>
          </a:prstGeom>
          <a:solidFill>
            <a:srgbClr val="CCE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1" y="2282826"/>
            <a:ext cx="256817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3321659" y="2282826"/>
            <a:ext cx="2675521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6"/>
          </p:nvPr>
        </p:nvSpPr>
        <p:spPr>
          <a:xfrm>
            <a:off x="6284119" y="2282826"/>
            <a:ext cx="256698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68D3-5EFF-46EA-857F-A98C374E5232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D382A-F597-42BF-8373-F2589D9819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0076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10D41-9F8E-4F04-8427-71A96F2BA5C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5907-8AC4-4815-8C01-8D8E215907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77467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ACB43-1EF5-458E-8112-BB4F7671CE1D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51B9-21AB-4572-BC69-E353D30638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883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Титульный слайд">
    <p:bg>
      <p:bgPr>
        <a:solidFill>
          <a:srgbClr val="E5F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50" y="152400"/>
            <a:ext cx="2400300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-1" y="-13446"/>
            <a:ext cx="9159709" cy="6884893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  <a:gd name="connsiteX0" fmla="*/ 0 w 12266734"/>
              <a:gd name="connsiteY0" fmla="*/ 6871446 h 6871446"/>
              <a:gd name="connsiteX1" fmla="*/ 381 w 12266734"/>
              <a:gd name="connsiteY1" fmla="*/ 13446 h 6871446"/>
              <a:gd name="connsiteX2" fmla="*/ 12266734 w 12266734"/>
              <a:gd name="connsiteY2" fmla="*/ 0 h 6871446"/>
              <a:gd name="connsiteX3" fmla="*/ 6385010 w 12266734"/>
              <a:gd name="connsiteY3" fmla="*/ 6871446 h 6871446"/>
              <a:gd name="connsiteX4" fmla="*/ 0 w 12266734"/>
              <a:gd name="connsiteY4" fmla="*/ 6871446 h 6871446"/>
              <a:gd name="connsiteX0" fmla="*/ 0 w 12266734"/>
              <a:gd name="connsiteY0" fmla="*/ 6871446 h 6884893"/>
              <a:gd name="connsiteX1" fmla="*/ 381 w 12266734"/>
              <a:gd name="connsiteY1" fmla="*/ 13446 h 6884893"/>
              <a:gd name="connsiteX2" fmla="*/ 12266734 w 12266734"/>
              <a:gd name="connsiteY2" fmla="*/ 0 h 6884893"/>
              <a:gd name="connsiteX3" fmla="*/ 12207586 w 12266734"/>
              <a:gd name="connsiteY3" fmla="*/ 6884893 h 6884893"/>
              <a:gd name="connsiteX4" fmla="*/ 0 w 12266734"/>
              <a:gd name="connsiteY4" fmla="*/ 6871446 h 6884893"/>
              <a:gd name="connsiteX0" fmla="*/ 0 w 12212945"/>
              <a:gd name="connsiteY0" fmla="*/ 6871446 h 6884893"/>
              <a:gd name="connsiteX1" fmla="*/ 381 w 12212945"/>
              <a:gd name="connsiteY1" fmla="*/ 13446 h 6884893"/>
              <a:gd name="connsiteX2" fmla="*/ 12212945 w 12212945"/>
              <a:gd name="connsiteY2" fmla="*/ 0 h 6884893"/>
              <a:gd name="connsiteX3" fmla="*/ 12207586 w 12212945"/>
              <a:gd name="connsiteY3" fmla="*/ 6884893 h 6884893"/>
              <a:gd name="connsiteX4" fmla="*/ 0 w 12212945"/>
              <a:gd name="connsiteY4" fmla="*/ 6871446 h 6884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2945" h="6884893">
                <a:moveTo>
                  <a:pt x="0" y="6871446"/>
                </a:moveTo>
                <a:lnTo>
                  <a:pt x="381" y="13446"/>
                </a:lnTo>
                <a:lnTo>
                  <a:pt x="12212945" y="0"/>
                </a:lnTo>
                <a:cubicBezTo>
                  <a:pt x="12211159" y="2294964"/>
                  <a:pt x="12209372" y="4589929"/>
                  <a:pt x="12207586" y="6884893"/>
                </a:cubicBezTo>
                <a:lnTo>
                  <a:pt x="0" y="6871446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rgbClr val="00288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36"/>
            <a:ext cx="4285060" cy="33239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0" i="0" baseline="0">
                <a:solidFill>
                  <a:srgbClr val="00AAFF"/>
                </a:solidFill>
                <a:latin typeface="VTB Group Cond Bold" charset="0"/>
                <a:ea typeface="VTB Group Cond Book" charset="0"/>
                <a:cs typeface="VTB Group Cond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11904-F239-4518-9127-EDECC77906BB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5F5AD-3C59-4440-B29D-D2B264C187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1856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solidFill>
          <a:srgbClr val="0028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942" y="1846783"/>
            <a:ext cx="5147528" cy="1107996"/>
          </a:xfrm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941" y="2788215"/>
            <a:ext cx="4285060" cy="1401198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4"/>
          </p:nvPr>
        </p:nvSpPr>
        <p:spPr>
          <a:xfrm>
            <a:off x="4572010" y="3"/>
            <a:ext cx="4590479" cy="6858001"/>
          </a:xfrm>
          <a:custGeom>
            <a:avLst/>
            <a:gdLst>
              <a:gd name="connsiteX0" fmla="*/ 0 w 6402324"/>
              <a:gd name="connsiteY0" fmla="*/ 6858000 h 6858000"/>
              <a:gd name="connsiteX1" fmla="*/ 16005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6402324"/>
              <a:gd name="connsiteY0" fmla="*/ 6858000 h 6858000"/>
              <a:gd name="connsiteX1" fmla="*/ 381 w 6402324"/>
              <a:gd name="connsiteY1" fmla="*/ 0 h 6858000"/>
              <a:gd name="connsiteX2" fmla="*/ 6402324 w 6402324"/>
              <a:gd name="connsiteY2" fmla="*/ 0 h 6858000"/>
              <a:gd name="connsiteX3" fmla="*/ 4801743 w 6402324"/>
              <a:gd name="connsiteY3" fmla="*/ 6858000 h 6858000"/>
              <a:gd name="connsiteX4" fmla="*/ 0 w 6402324"/>
              <a:gd name="connsiteY4" fmla="*/ 6858000 h 6858000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4801743 w 8908457"/>
              <a:gd name="connsiteY3" fmla="*/ 6858000 h 6858000"/>
              <a:gd name="connsiteX4" fmla="*/ 0 w 8908457"/>
              <a:gd name="connsiteY4" fmla="*/ 6858000 h 6858000"/>
              <a:gd name="connsiteX0" fmla="*/ 0 w 8908457"/>
              <a:gd name="connsiteY0" fmla="*/ 6858000 h 6866467"/>
              <a:gd name="connsiteX1" fmla="*/ 381 w 8908457"/>
              <a:gd name="connsiteY1" fmla="*/ 0 h 6866467"/>
              <a:gd name="connsiteX2" fmla="*/ 8908457 w 8908457"/>
              <a:gd name="connsiteY2" fmla="*/ 0 h 6866467"/>
              <a:gd name="connsiteX3" fmla="*/ 6393476 w 8908457"/>
              <a:gd name="connsiteY3" fmla="*/ 6866467 h 6866467"/>
              <a:gd name="connsiteX4" fmla="*/ 0 w 8908457"/>
              <a:gd name="connsiteY4" fmla="*/ 6858000 h 6866467"/>
              <a:gd name="connsiteX0" fmla="*/ 0 w 8908457"/>
              <a:gd name="connsiteY0" fmla="*/ 6858000 h 6917267"/>
              <a:gd name="connsiteX1" fmla="*/ 381 w 8908457"/>
              <a:gd name="connsiteY1" fmla="*/ 0 h 6917267"/>
              <a:gd name="connsiteX2" fmla="*/ 8908457 w 8908457"/>
              <a:gd name="connsiteY2" fmla="*/ 0 h 6917267"/>
              <a:gd name="connsiteX3" fmla="*/ 6393476 w 8908457"/>
              <a:gd name="connsiteY3" fmla="*/ 6917267 h 6917267"/>
              <a:gd name="connsiteX4" fmla="*/ 0 w 8908457"/>
              <a:gd name="connsiteY4" fmla="*/ 6858000 h 6917267"/>
              <a:gd name="connsiteX0" fmla="*/ 0 w 8908457"/>
              <a:gd name="connsiteY0" fmla="*/ 6858000 h 6858000"/>
              <a:gd name="connsiteX1" fmla="*/ 381 w 8908457"/>
              <a:gd name="connsiteY1" fmla="*/ 0 h 6858000"/>
              <a:gd name="connsiteX2" fmla="*/ 8908457 w 8908457"/>
              <a:gd name="connsiteY2" fmla="*/ 0 h 6858000"/>
              <a:gd name="connsiteX3" fmla="*/ 6385010 w 8908457"/>
              <a:gd name="connsiteY3" fmla="*/ 6858000 h 6858000"/>
              <a:gd name="connsiteX4" fmla="*/ 0 w 8908457"/>
              <a:gd name="connsiteY4" fmla="*/ 6858000 h 6858000"/>
              <a:gd name="connsiteX0" fmla="*/ 0 w 8823790"/>
              <a:gd name="connsiteY0" fmla="*/ 6858000 h 6858000"/>
              <a:gd name="connsiteX1" fmla="*/ 381 w 8823790"/>
              <a:gd name="connsiteY1" fmla="*/ 0 h 6858000"/>
              <a:gd name="connsiteX2" fmla="*/ 8823790 w 8823790"/>
              <a:gd name="connsiteY2" fmla="*/ 8467 h 6858000"/>
              <a:gd name="connsiteX3" fmla="*/ 6385010 w 8823790"/>
              <a:gd name="connsiteY3" fmla="*/ 6858000 h 6858000"/>
              <a:gd name="connsiteX4" fmla="*/ 0 w 8823790"/>
              <a:gd name="connsiteY4" fmla="*/ 6858000 h 6858000"/>
              <a:gd name="connsiteX0" fmla="*/ 0 w 8874590"/>
              <a:gd name="connsiteY0" fmla="*/ 6858000 h 6858000"/>
              <a:gd name="connsiteX1" fmla="*/ 381 w 8874590"/>
              <a:gd name="connsiteY1" fmla="*/ 0 h 6858000"/>
              <a:gd name="connsiteX2" fmla="*/ 8874590 w 8874590"/>
              <a:gd name="connsiteY2" fmla="*/ 8467 h 6858000"/>
              <a:gd name="connsiteX3" fmla="*/ 6385010 w 8874590"/>
              <a:gd name="connsiteY3" fmla="*/ 6858000 h 6858000"/>
              <a:gd name="connsiteX4" fmla="*/ 0 w 8874590"/>
              <a:gd name="connsiteY4" fmla="*/ 6858000 h 6858000"/>
              <a:gd name="connsiteX0" fmla="*/ 0 w 8849190"/>
              <a:gd name="connsiteY0" fmla="*/ 6858000 h 6858000"/>
              <a:gd name="connsiteX1" fmla="*/ 381 w 8849190"/>
              <a:gd name="connsiteY1" fmla="*/ 0 h 6858000"/>
              <a:gd name="connsiteX2" fmla="*/ 8849190 w 8849190"/>
              <a:gd name="connsiteY2" fmla="*/ 16934 h 6858000"/>
              <a:gd name="connsiteX3" fmla="*/ 6385010 w 8849190"/>
              <a:gd name="connsiteY3" fmla="*/ 6858000 h 6858000"/>
              <a:gd name="connsiteX4" fmla="*/ 0 w 8849190"/>
              <a:gd name="connsiteY4" fmla="*/ 6858000 h 6858000"/>
              <a:gd name="connsiteX0" fmla="*/ 0 w 8586723"/>
              <a:gd name="connsiteY0" fmla="*/ 6858000 h 6858000"/>
              <a:gd name="connsiteX1" fmla="*/ 381 w 8586723"/>
              <a:gd name="connsiteY1" fmla="*/ 0 h 6858000"/>
              <a:gd name="connsiteX2" fmla="*/ 8586723 w 8586723"/>
              <a:gd name="connsiteY2" fmla="*/ 1 h 6858000"/>
              <a:gd name="connsiteX3" fmla="*/ 6385010 w 8586723"/>
              <a:gd name="connsiteY3" fmla="*/ 6858000 h 6858000"/>
              <a:gd name="connsiteX4" fmla="*/ 0 w 8586723"/>
              <a:gd name="connsiteY4" fmla="*/ 6858000 h 6858000"/>
              <a:gd name="connsiteX0" fmla="*/ 0 w 8874589"/>
              <a:gd name="connsiteY0" fmla="*/ 6858000 h 6858000"/>
              <a:gd name="connsiteX1" fmla="*/ 381 w 8874589"/>
              <a:gd name="connsiteY1" fmla="*/ 0 h 6858000"/>
              <a:gd name="connsiteX2" fmla="*/ 8874589 w 8874589"/>
              <a:gd name="connsiteY2" fmla="*/ 8468 h 6858000"/>
              <a:gd name="connsiteX3" fmla="*/ 6385010 w 8874589"/>
              <a:gd name="connsiteY3" fmla="*/ 6858000 h 6858000"/>
              <a:gd name="connsiteX4" fmla="*/ 0 w 8874589"/>
              <a:gd name="connsiteY4" fmla="*/ 6858000 h 6858000"/>
              <a:gd name="connsiteX0" fmla="*/ 0 w 8823789"/>
              <a:gd name="connsiteY0" fmla="*/ 6858000 h 6858000"/>
              <a:gd name="connsiteX1" fmla="*/ 381 w 8823789"/>
              <a:gd name="connsiteY1" fmla="*/ 0 h 6858000"/>
              <a:gd name="connsiteX2" fmla="*/ 8823789 w 8823789"/>
              <a:gd name="connsiteY2" fmla="*/ 16934 h 6858000"/>
              <a:gd name="connsiteX3" fmla="*/ 6385010 w 8823789"/>
              <a:gd name="connsiteY3" fmla="*/ 6858000 h 6858000"/>
              <a:gd name="connsiteX4" fmla="*/ 0 w 8823789"/>
              <a:gd name="connsiteY4" fmla="*/ 6858000 h 6858000"/>
              <a:gd name="connsiteX0" fmla="*/ 0 w 8883055"/>
              <a:gd name="connsiteY0" fmla="*/ 6858000 h 6858000"/>
              <a:gd name="connsiteX1" fmla="*/ 381 w 8883055"/>
              <a:gd name="connsiteY1" fmla="*/ 0 h 6858000"/>
              <a:gd name="connsiteX2" fmla="*/ 8883055 w 8883055"/>
              <a:gd name="connsiteY2" fmla="*/ 8467 h 6858000"/>
              <a:gd name="connsiteX3" fmla="*/ 6385010 w 8883055"/>
              <a:gd name="connsiteY3" fmla="*/ 6858000 h 6858000"/>
              <a:gd name="connsiteX4" fmla="*/ 0 w 8883055"/>
              <a:gd name="connsiteY4" fmla="*/ 6858000 h 6858000"/>
              <a:gd name="connsiteX0" fmla="*/ 0 w 8891522"/>
              <a:gd name="connsiteY0" fmla="*/ 6900333 h 6900333"/>
              <a:gd name="connsiteX1" fmla="*/ 381 w 8891522"/>
              <a:gd name="connsiteY1" fmla="*/ 42333 h 6900333"/>
              <a:gd name="connsiteX2" fmla="*/ 8891522 w 8891522"/>
              <a:gd name="connsiteY2" fmla="*/ 0 h 6900333"/>
              <a:gd name="connsiteX3" fmla="*/ 6385010 w 8891522"/>
              <a:gd name="connsiteY3" fmla="*/ 6900333 h 6900333"/>
              <a:gd name="connsiteX4" fmla="*/ 0 w 8891522"/>
              <a:gd name="connsiteY4" fmla="*/ 6900333 h 6900333"/>
              <a:gd name="connsiteX0" fmla="*/ 0 w 8891522"/>
              <a:gd name="connsiteY0" fmla="*/ 6858000 h 6858000"/>
              <a:gd name="connsiteX1" fmla="*/ 381 w 8891522"/>
              <a:gd name="connsiteY1" fmla="*/ 0 h 6858000"/>
              <a:gd name="connsiteX2" fmla="*/ 8891522 w 8891522"/>
              <a:gd name="connsiteY2" fmla="*/ 1 h 6858000"/>
              <a:gd name="connsiteX3" fmla="*/ 6385010 w 8891522"/>
              <a:gd name="connsiteY3" fmla="*/ 6858000 h 6858000"/>
              <a:gd name="connsiteX4" fmla="*/ 0 w 8891522"/>
              <a:gd name="connsiteY4" fmla="*/ 6858000 h 6858000"/>
              <a:gd name="connsiteX0" fmla="*/ 0 w 12200848"/>
              <a:gd name="connsiteY0" fmla="*/ 6858000 h 6858000"/>
              <a:gd name="connsiteX1" fmla="*/ 12200848 w 12200848"/>
              <a:gd name="connsiteY1" fmla="*/ 0 h 6858000"/>
              <a:gd name="connsiteX2" fmla="*/ 8891522 w 12200848"/>
              <a:gd name="connsiteY2" fmla="*/ 1 h 6858000"/>
              <a:gd name="connsiteX3" fmla="*/ 6385010 w 12200848"/>
              <a:gd name="connsiteY3" fmla="*/ 6858000 h 6858000"/>
              <a:gd name="connsiteX4" fmla="*/ 0 w 12200848"/>
              <a:gd name="connsiteY4" fmla="*/ 6858000 h 6858000"/>
              <a:gd name="connsiteX0" fmla="*/ 5823923 w 5823923"/>
              <a:gd name="connsiteY0" fmla="*/ 6858000 h 6858000"/>
              <a:gd name="connsiteX1" fmla="*/ 5815838 w 5823923"/>
              <a:gd name="connsiteY1" fmla="*/ 0 h 6858000"/>
              <a:gd name="connsiteX2" fmla="*/ 2506512 w 5823923"/>
              <a:gd name="connsiteY2" fmla="*/ 1 h 6858000"/>
              <a:gd name="connsiteX3" fmla="*/ 0 w 5823923"/>
              <a:gd name="connsiteY3" fmla="*/ 6858000 h 6858000"/>
              <a:gd name="connsiteX4" fmla="*/ 5823923 w 5823923"/>
              <a:gd name="connsiteY4" fmla="*/ 6858000 h 6858000"/>
              <a:gd name="connsiteX0" fmla="*/ 5900123 w 5900123"/>
              <a:gd name="connsiteY0" fmla="*/ 6874933 h 6874933"/>
              <a:gd name="connsiteX1" fmla="*/ 5815838 w 5900123"/>
              <a:gd name="connsiteY1" fmla="*/ 0 h 6874933"/>
              <a:gd name="connsiteX2" fmla="*/ 2506512 w 5900123"/>
              <a:gd name="connsiteY2" fmla="*/ 1 h 6874933"/>
              <a:gd name="connsiteX3" fmla="*/ 0 w 5900123"/>
              <a:gd name="connsiteY3" fmla="*/ 6858000 h 6874933"/>
              <a:gd name="connsiteX4" fmla="*/ 5900123 w 5900123"/>
              <a:gd name="connsiteY4" fmla="*/ 6874933 h 6874933"/>
              <a:gd name="connsiteX0" fmla="*/ 5815456 w 5815838"/>
              <a:gd name="connsiteY0" fmla="*/ 6866467 h 6866467"/>
              <a:gd name="connsiteX1" fmla="*/ 5815838 w 5815838"/>
              <a:gd name="connsiteY1" fmla="*/ 0 h 6866467"/>
              <a:gd name="connsiteX2" fmla="*/ 2506512 w 5815838"/>
              <a:gd name="connsiteY2" fmla="*/ 1 h 6866467"/>
              <a:gd name="connsiteX3" fmla="*/ 0 w 5815838"/>
              <a:gd name="connsiteY3" fmla="*/ 6858000 h 6866467"/>
              <a:gd name="connsiteX4" fmla="*/ 5815456 w 5815838"/>
              <a:gd name="connsiteY4" fmla="*/ 6866467 h 6866467"/>
              <a:gd name="connsiteX0" fmla="*/ 5815456 w 5815838"/>
              <a:gd name="connsiteY0" fmla="*/ 7001934 h 7001934"/>
              <a:gd name="connsiteX1" fmla="*/ 5815838 w 5815838"/>
              <a:gd name="connsiteY1" fmla="*/ 0 h 7001934"/>
              <a:gd name="connsiteX2" fmla="*/ 2506512 w 5815838"/>
              <a:gd name="connsiteY2" fmla="*/ 1 h 7001934"/>
              <a:gd name="connsiteX3" fmla="*/ 0 w 5815838"/>
              <a:gd name="connsiteY3" fmla="*/ 6858000 h 7001934"/>
              <a:gd name="connsiteX4" fmla="*/ 5815456 w 5815838"/>
              <a:gd name="connsiteY4" fmla="*/ 7001934 h 7001934"/>
              <a:gd name="connsiteX0" fmla="*/ 5823922 w 5823923"/>
              <a:gd name="connsiteY0" fmla="*/ 6858001 h 6858001"/>
              <a:gd name="connsiteX1" fmla="*/ 5815838 w 5823923"/>
              <a:gd name="connsiteY1" fmla="*/ 0 h 6858001"/>
              <a:gd name="connsiteX2" fmla="*/ 2506512 w 5823923"/>
              <a:gd name="connsiteY2" fmla="*/ 1 h 6858001"/>
              <a:gd name="connsiteX3" fmla="*/ 0 w 5823923"/>
              <a:gd name="connsiteY3" fmla="*/ 6858000 h 6858001"/>
              <a:gd name="connsiteX4" fmla="*/ 5823922 w 5823923"/>
              <a:gd name="connsiteY4" fmla="*/ 6858001 h 6858001"/>
              <a:gd name="connsiteX0" fmla="*/ 5942455 w 5942455"/>
              <a:gd name="connsiteY0" fmla="*/ 6866468 h 6866468"/>
              <a:gd name="connsiteX1" fmla="*/ 5815838 w 5942455"/>
              <a:gd name="connsiteY1" fmla="*/ 0 h 6866468"/>
              <a:gd name="connsiteX2" fmla="*/ 2506512 w 5942455"/>
              <a:gd name="connsiteY2" fmla="*/ 1 h 6866468"/>
              <a:gd name="connsiteX3" fmla="*/ 0 w 5942455"/>
              <a:gd name="connsiteY3" fmla="*/ 6858000 h 6866468"/>
              <a:gd name="connsiteX4" fmla="*/ 5942455 w 5942455"/>
              <a:gd name="connsiteY4" fmla="*/ 6866468 h 6866468"/>
              <a:gd name="connsiteX0" fmla="*/ 5806988 w 5815838"/>
              <a:gd name="connsiteY0" fmla="*/ 6874935 h 6874935"/>
              <a:gd name="connsiteX1" fmla="*/ 5815838 w 5815838"/>
              <a:gd name="connsiteY1" fmla="*/ 0 h 6874935"/>
              <a:gd name="connsiteX2" fmla="*/ 2506512 w 5815838"/>
              <a:gd name="connsiteY2" fmla="*/ 1 h 6874935"/>
              <a:gd name="connsiteX3" fmla="*/ 0 w 5815838"/>
              <a:gd name="connsiteY3" fmla="*/ 6858000 h 6874935"/>
              <a:gd name="connsiteX4" fmla="*/ 5806988 w 5815838"/>
              <a:gd name="connsiteY4" fmla="*/ 6874935 h 6874935"/>
              <a:gd name="connsiteX0" fmla="*/ 5806988 w 6958838"/>
              <a:gd name="connsiteY0" fmla="*/ 6874934 h 6874934"/>
              <a:gd name="connsiteX1" fmla="*/ 6958838 w 6958838"/>
              <a:gd name="connsiteY1" fmla="*/ 8466 h 6874934"/>
              <a:gd name="connsiteX2" fmla="*/ 2506512 w 6958838"/>
              <a:gd name="connsiteY2" fmla="*/ 0 h 6874934"/>
              <a:gd name="connsiteX3" fmla="*/ 0 w 6958838"/>
              <a:gd name="connsiteY3" fmla="*/ 6857999 h 6874934"/>
              <a:gd name="connsiteX4" fmla="*/ 5806988 w 6958838"/>
              <a:gd name="connsiteY4" fmla="*/ 6874934 h 6874934"/>
              <a:gd name="connsiteX0" fmla="*/ 6958455 w 6958838"/>
              <a:gd name="connsiteY0" fmla="*/ 6858001 h 6858001"/>
              <a:gd name="connsiteX1" fmla="*/ 6958838 w 6958838"/>
              <a:gd name="connsiteY1" fmla="*/ 8466 h 6858001"/>
              <a:gd name="connsiteX2" fmla="*/ 2506512 w 6958838"/>
              <a:gd name="connsiteY2" fmla="*/ 0 h 6858001"/>
              <a:gd name="connsiteX3" fmla="*/ 0 w 6958838"/>
              <a:gd name="connsiteY3" fmla="*/ 6857999 h 6858001"/>
              <a:gd name="connsiteX4" fmla="*/ 6958455 w 6958838"/>
              <a:gd name="connsiteY4" fmla="*/ 6858001 h 6858001"/>
              <a:gd name="connsiteX0" fmla="*/ 6958455 w 6967305"/>
              <a:gd name="connsiteY0" fmla="*/ 6858001 h 6858001"/>
              <a:gd name="connsiteX1" fmla="*/ 6967305 w 6967305"/>
              <a:gd name="connsiteY1" fmla="*/ 126999 h 6858001"/>
              <a:gd name="connsiteX2" fmla="*/ 2506512 w 6967305"/>
              <a:gd name="connsiteY2" fmla="*/ 0 h 6858001"/>
              <a:gd name="connsiteX3" fmla="*/ 0 w 6967305"/>
              <a:gd name="connsiteY3" fmla="*/ 6857999 h 6858001"/>
              <a:gd name="connsiteX4" fmla="*/ 6958455 w 6967305"/>
              <a:gd name="connsiteY4" fmla="*/ 6858001 h 6858001"/>
              <a:gd name="connsiteX0" fmla="*/ 6958455 w 6967305"/>
              <a:gd name="connsiteY0" fmla="*/ 6866469 h 6866469"/>
              <a:gd name="connsiteX1" fmla="*/ 6967305 w 6967305"/>
              <a:gd name="connsiteY1" fmla="*/ 0 h 6866469"/>
              <a:gd name="connsiteX2" fmla="*/ 2506512 w 6967305"/>
              <a:gd name="connsiteY2" fmla="*/ 8468 h 6866469"/>
              <a:gd name="connsiteX3" fmla="*/ 0 w 6967305"/>
              <a:gd name="connsiteY3" fmla="*/ 6866467 h 6866469"/>
              <a:gd name="connsiteX4" fmla="*/ 6958455 w 6967305"/>
              <a:gd name="connsiteY4" fmla="*/ 6866469 h 6866469"/>
              <a:gd name="connsiteX0" fmla="*/ 7102388 w 7102388"/>
              <a:gd name="connsiteY0" fmla="*/ 6858002 h 6866467"/>
              <a:gd name="connsiteX1" fmla="*/ 6967305 w 7102388"/>
              <a:gd name="connsiteY1" fmla="*/ 0 h 6866467"/>
              <a:gd name="connsiteX2" fmla="*/ 2506512 w 7102388"/>
              <a:gd name="connsiteY2" fmla="*/ 8468 h 6866467"/>
              <a:gd name="connsiteX3" fmla="*/ 0 w 7102388"/>
              <a:gd name="connsiteY3" fmla="*/ 6866467 h 6866467"/>
              <a:gd name="connsiteX4" fmla="*/ 7102388 w 7102388"/>
              <a:gd name="connsiteY4" fmla="*/ 6858002 h 6866467"/>
              <a:gd name="connsiteX0" fmla="*/ 6966921 w 6967305"/>
              <a:gd name="connsiteY0" fmla="*/ 6874935 h 6874935"/>
              <a:gd name="connsiteX1" fmla="*/ 6967305 w 6967305"/>
              <a:gd name="connsiteY1" fmla="*/ 0 h 6874935"/>
              <a:gd name="connsiteX2" fmla="*/ 2506512 w 6967305"/>
              <a:gd name="connsiteY2" fmla="*/ 8468 h 6874935"/>
              <a:gd name="connsiteX3" fmla="*/ 0 w 6967305"/>
              <a:gd name="connsiteY3" fmla="*/ 6866467 h 6874935"/>
              <a:gd name="connsiteX4" fmla="*/ 6966921 w 6967305"/>
              <a:gd name="connsiteY4" fmla="*/ 6874935 h 6874935"/>
              <a:gd name="connsiteX0" fmla="*/ 6983855 w 6983855"/>
              <a:gd name="connsiteY0" fmla="*/ 6968068 h 6968068"/>
              <a:gd name="connsiteX1" fmla="*/ 6967305 w 6983855"/>
              <a:gd name="connsiteY1" fmla="*/ 0 h 6968068"/>
              <a:gd name="connsiteX2" fmla="*/ 2506512 w 6983855"/>
              <a:gd name="connsiteY2" fmla="*/ 8468 h 6968068"/>
              <a:gd name="connsiteX3" fmla="*/ 0 w 6983855"/>
              <a:gd name="connsiteY3" fmla="*/ 6866467 h 6968068"/>
              <a:gd name="connsiteX4" fmla="*/ 6983855 w 6983855"/>
              <a:gd name="connsiteY4" fmla="*/ 6968068 h 6968068"/>
              <a:gd name="connsiteX0" fmla="*/ 6966921 w 6967305"/>
              <a:gd name="connsiteY0" fmla="*/ 6874934 h 6874934"/>
              <a:gd name="connsiteX1" fmla="*/ 6967305 w 6967305"/>
              <a:gd name="connsiteY1" fmla="*/ 0 h 6874934"/>
              <a:gd name="connsiteX2" fmla="*/ 2506512 w 6967305"/>
              <a:gd name="connsiteY2" fmla="*/ 8468 h 6874934"/>
              <a:gd name="connsiteX3" fmla="*/ 0 w 6967305"/>
              <a:gd name="connsiteY3" fmla="*/ 6866467 h 6874934"/>
              <a:gd name="connsiteX4" fmla="*/ 6966921 w 6967305"/>
              <a:gd name="connsiteY4" fmla="*/ 6874934 h 6874934"/>
              <a:gd name="connsiteX0" fmla="*/ 6966921 w 6966921"/>
              <a:gd name="connsiteY0" fmla="*/ 6866467 h 6866467"/>
              <a:gd name="connsiteX1" fmla="*/ 6120638 w 6966921"/>
              <a:gd name="connsiteY1" fmla="*/ 0 h 6866467"/>
              <a:gd name="connsiteX2" fmla="*/ 2506512 w 6966921"/>
              <a:gd name="connsiteY2" fmla="*/ 1 h 6866467"/>
              <a:gd name="connsiteX3" fmla="*/ 0 w 6966921"/>
              <a:gd name="connsiteY3" fmla="*/ 6858000 h 6866467"/>
              <a:gd name="connsiteX4" fmla="*/ 6966921 w 6966921"/>
              <a:gd name="connsiteY4" fmla="*/ 6866467 h 6866467"/>
              <a:gd name="connsiteX0" fmla="*/ 6120255 w 6120638"/>
              <a:gd name="connsiteY0" fmla="*/ 6858001 h 6858001"/>
              <a:gd name="connsiteX1" fmla="*/ 6120638 w 6120638"/>
              <a:gd name="connsiteY1" fmla="*/ 0 h 6858001"/>
              <a:gd name="connsiteX2" fmla="*/ 2506512 w 6120638"/>
              <a:gd name="connsiteY2" fmla="*/ 1 h 6858001"/>
              <a:gd name="connsiteX3" fmla="*/ 0 w 6120638"/>
              <a:gd name="connsiteY3" fmla="*/ 6858000 h 6858001"/>
              <a:gd name="connsiteX4" fmla="*/ 6120255 w 6120638"/>
              <a:gd name="connsiteY4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20638" h="6858001">
                <a:moveTo>
                  <a:pt x="6120255" y="6858001"/>
                </a:moveTo>
                <a:cubicBezTo>
                  <a:pt x="6120382" y="4569179"/>
                  <a:pt x="6120511" y="2288822"/>
                  <a:pt x="6120638" y="0"/>
                </a:cubicBezTo>
                <a:lnTo>
                  <a:pt x="2506512" y="1"/>
                </a:lnTo>
                <a:lnTo>
                  <a:pt x="0" y="6858000"/>
                </a:lnTo>
                <a:lnTo>
                  <a:pt x="6120255" y="6858001"/>
                </a:lnTo>
                <a:close/>
              </a:path>
            </a:pathLst>
          </a:custGeo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F07C0-626C-4EA8-8AAF-F72F79402A6E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A6069-AA96-48C6-B5DA-A2E30C2F4B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59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2" y="2282826"/>
            <a:ext cx="456723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AE841-96D6-499D-BB2C-56B08519CA64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AD10-AA97-46AD-9C17-8EC3F1AAE8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0428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2" y="2282826"/>
            <a:ext cx="456723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5710248" y="2282845"/>
            <a:ext cx="2290333" cy="1661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00AAFF"/>
                </a:solidFill>
              </a:defRPr>
            </a:lvl1pPr>
            <a:lvl4pPr marL="1371600" indent="0">
              <a:buNone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2BFD7-3401-4786-B965-1A9F7FD58D0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4EAAF-226A-45C7-BA61-15B0E7D0DF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6878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74"/>
            <a:ext cx="5141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3" y="2282826"/>
            <a:ext cx="428505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42" y="1520846"/>
            <a:ext cx="4567238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2997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484EE-AA97-4041-B845-E468FD479CA9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57977-5678-46BD-A81C-E26E2CDC0F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3445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8"/>
          <p:cNvSpPr/>
          <p:nvPr userDrawn="1"/>
        </p:nvSpPr>
        <p:spPr>
          <a:xfrm>
            <a:off x="4567238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4854189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E84AE-5C15-4A6B-B445-588C2B4A3B3E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F563-6DCF-451B-87D7-F369E31FA8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1095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2"/>
          <p:cNvSpPr/>
          <p:nvPr userDrawn="1"/>
        </p:nvSpPr>
        <p:spPr>
          <a:xfrm>
            <a:off x="6092825" y="1906588"/>
            <a:ext cx="3051175" cy="4951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9" name="Прямоугольник 11"/>
          <p:cNvSpPr/>
          <p:nvPr userDrawn="1"/>
        </p:nvSpPr>
        <p:spPr>
          <a:xfrm>
            <a:off x="3051175" y="1906588"/>
            <a:ext cx="3051175" cy="4951412"/>
          </a:xfrm>
          <a:prstGeom prst="rect">
            <a:avLst/>
          </a:prstGeom>
          <a:solidFill>
            <a:srgbClr val="F9F9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9F9F9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0" y="1906588"/>
            <a:ext cx="3051175" cy="4951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41" y="2282826"/>
            <a:ext cx="256817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Объект 2"/>
          <p:cNvSpPr>
            <a:spLocks noGrp="1"/>
          </p:cNvSpPr>
          <p:nvPr>
            <p:ph idx="15"/>
          </p:nvPr>
        </p:nvSpPr>
        <p:spPr>
          <a:xfrm>
            <a:off x="3321659" y="2282826"/>
            <a:ext cx="2675521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4" name="Объект 2"/>
          <p:cNvSpPr>
            <a:spLocks noGrp="1"/>
          </p:cNvSpPr>
          <p:nvPr>
            <p:ph idx="16"/>
          </p:nvPr>
        </p:nvSpPr>
        <p:spPr>
          <a:xfrm>
            <a:off x="6284119" y="2282826"/>
            <a:ext cx="2566988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Дата 3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3D82C-F8A1-43B4-BE49-DE0A77DC8EF3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13" name="Нижний колонтитул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6397C-8D40-451C-9325-6E86214FDD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3254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8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rgbClr val="E5F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defRPr/>
            </a:pPr>
            <a:endParaRPr lang="ru-RU" altLang="ru-RU" smtClean="0">
              <a:solidFill>
                <a:srgbClr val="0A3CB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1" y="390784"/>
            <a:ext cx="3998119" cy="775597"/>
          </a:xfrm>
        </p:spPr>
        <p:txBody>
          <a:bodyPr/>
          <a:lstStyle>
            <a:lvl1pPr>
              <a:defRPr baseline="0">
                <a:solidFill>
                  <a:srgbClr val="00288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951" y="2282826"/>
            <a:ext cx="3998119" cy="3813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286951" y="1520846"/>
            <a:ext cx="3998119" cy="2215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1" i="0">
                <a:solidFill>
                  <a:srgbClr val="00AAFF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4"/>
          </p:nvPr>
        </p:nvSpPr>
        <p:spPr>
          <a:xfrm>
            <a:off x="4852997" y="2282845"/>
            <a:ext cx="3998119" cy="1170577"/>
          </a:xfrm>
          <a:prstGeom prst="rect">
            <a:avLst/>
          </a:prstGeom>
        </p:spPr>
        <p:txBody>
          <a:bodyPr/>
          <a:lstStyle>
            <a:lvl1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1pPr>
            <a:lvl2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2pPr>
            <a:lvl3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3pPr>
            <a:lvl4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4pPr>
            <a:lvl5pPr>
              <a:buClr>
                <a:srgbClr val="00AAFF"/>
              </a:buCl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15369-39A2-44F7-B654-BF38966ABBCB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78FEF-62D8-4F60-BDBC-5D127ADF3E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6070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3873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87338" y="6472238"/>
            <a:ext cx="568325" cy="384175"/>
          </a:xfrm>
          <a:prstGeom prst="rect">
            <a:avLst/>
          </a:prstGeom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rgbClr val="8F8F8F"/>
                </a:solidFill>
                <a:latin typeface="VTB Group Cond Light"/>
                <a:ea typeface="VTB Group Cond Light"/>
                <a:cs typeface="VTB Group Cond Light"/>
              </a:defRPr>
            </a:lvl1pPr>
          </a:lstStyle>
          <a:p>
            <a:pPr>
              <a:defRPr/>
            </a:pPr>
            <a:fld id="{AB1918A3-932D-43DF-9654-60ACDC37A585}" type="datetime1">
              <a:rPr lang="ru-RU" altLang="ru-RU"/>
              <a:pPr>
                <a:defRPr/>
              </a:pPr>
              <a:t>11.11.2019</a:t>
            </a:fld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55663" y="6472238"/>
            <a:ext cx="3086100" cy="385762"/>
          </a:xfrm>
          <a:prstGeom prst="rect">
            <a:avLst/>
          </a:prstGeom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F8F8F"/>
                </a:solidFill>
                <a:latin typeface="VTB Group Cond Light" pitchFamily="34" charset="-52"/>
              </a:defRPr>
            </a:lvl1pPr>
          </a:lstStyle>
          <a:p>
            <a:pPr>
              <a:defRPr/>
            </a:pPr>
            <a:r>
              <a:rPr lang="ru-RU" altLang="ru-RU"/>
              <a:t>Размещение денежных средств в срочные депозиты «Овернайт»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853238" y="6472238"/>
            <a:ext cx="1998662" cy="385762"/>
          </a:xfrm>
          <a:prstGeom prst="rect">
            <a:avLst/>
          </a:prstGeom>
        </p:spPr>
        <p:txBody>
          <a:bodyPr vert="horz" wrap="square" lIns="91440" tIns="0" rIns="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F8F8F"/>
                </a:solidFill>
                <a:latin typeface="VTB Group Cond Light"/>
                <a:ea typeface="VTB Group Cond Light"/>
                <a:cs typeface="VTB Group Cond Light"/>
              </a:defRPr>
            </a:lvl1pPr>
          </a:lstStyle>
          <a:p>
            <a:pPr>
              <a:defRPr/>
            </a:pPr>
            <a:fld id="{6FED087D-714E-4345-B115-DFBAE595B8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0" name="Текст 7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39" r:id="rId1"/>
    <p:sldLayoutId id="2147485240" r:id="rId2"/>
    <p:sldLayoutId id="2147485241" r:id="rId3"/>
    <p:sldLayoutId id="2147485234" r:id="rId4"/>
    <p:sldLayoutId id="2147485235" r:id="rId5"/>
    <p:sldLayoutId id="2147485236" r:id="rId6"/>
    <p:sldLayoutId id="2147485242" r:id="rId7"/>
    <p:sldLayoutId id="2147485243" r:id="rId8"/>
    <p:sldLayoutId id="2147485244" r:id="rId9"/>
    <p:sldLayoutId id="2147485245" r:id="rId10"/>
    <p:sldLayoutId id="2147485246" r:id="rId11"/>
    <p:sldLayoutId id="2147485237" r:id="rId12"/>
    <p:sldLayoutId id="2147485238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 cap="all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A2896"/>
          </a:solidFill>
          <a:latin typeface="VTB Group Cond" charset="0"/>
          <a:ea typeface="VTB Group Cond" charset="0"/>
          <a:cs typeface="VTB Group Cond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400" kern="1200">
          <a:solidFill>
            <a:srgbClr val="262626"/>
          </a:solidFill>
          <a:latin typeface="VTB Group Cond Light" charset="0"/>
          <a:ea typeface="VTB Group Cond Light" charset="0"/>
          <a:cs typeface="VTB Group Cond Light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200" kern="1200">
          <a:solidFill>
            <a:srgbClr val="858585"/>
          </a:solidFill>
          <a:latin typeface="VTB Group Cond Light" charset="0"/>
          <a:ea typeface="VTB Group Cond Light" charset="0"/>
          <a:cs typeface="VTB Group Cond Light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AAFF"/>
        </a:buClr>
        <a:buFont typeface="Arial" pitchFamily="34" charset="0"/>
        <a:buChar char="•"/>
        <a:defRPr sz="1200" kern="1200">
          <a:solidFill>
            <a:srgbClr val="858585"/>
          </a:solidFill>
          <a:latin typeface="VTB Group Cond Light" charset="0"/>
          <a:ea typeface="VTB Group Cond Light" charset="0"/>
          <a:cs typeface="VTB Group Cond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5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bubakarovaay@vtb.r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0" y="2646363"/>
            <a:ext cx="9144000" cy="920750"/>
          </a:xfrm>
          <a:prstGeom prst="rect">
            <a:avLst/>
          </a:prstGeom>
          <a:solidFill>
            <a:srgbClr val="FFFFFF">
              <a:alpha val="61961"/>
            </a:srgbClr>
          </a:solidFill>
        </p:spPr>
        <p:txBody>
          <a:bodyPr lIns="180000" tIns="90000" rIns="180000" bIns="90000" anchor="ctr">
            <a:sp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000" b="1" kern="1200" cap="all">
                <a:solidFill>
                  <a:srgbClr val="002882"/>
                </a:solidFill>
                <a:latin typeface="VTB Group Cond" charset="0"/>
                <a:ea typeface="VTB Group Cond" charset="0"/>
                <a:cs typeface="VTB Group Cond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A2896"/>
                </a:solidFill>
                <a:latin typeface="VTB Group Cond" charset="0"/>
                <a:ea typeface="VTB Group Cond" charset="0"/>
                <a:cs typeface="VTB Group Cond" charset="0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lang="ru-RU" sz="2400" dirty="0">
                <a:solidFill>
                  <a:srgbClr val="0A2896"/>
                </a:solidFill>
                <a:cs typeface="Arial"/>
              </a:rPr>
              <a:t>Кредитование клиентов по программе льготного кредитования с/х производителей </a:t>
            </a:r>
          </a:p>
        </p:txBody>
      </p:sp>
      <p:pic>
        <p:nvPicPr>
          <p:cNvPr id="10244" name="Изображение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309563"/>
            <a:ext cx="239236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1" y="803274"/>
            <a:ext cx="1707199" cy="1193607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12293" name="Номер слайда 6"/>
          <p:cNvSpPr>
            <a:spLocks noGrp="1"/>
          </p:cNvSpPr>
          <p:nvPr>
            <p:ph type="sldNum" sz="quarter" idx="16"/>
          </p:nvPr>
        </p:nvSpPr>
        <p:spPr bwMode="auto">
          <a:xfrm>
            <a:off x="8595360" y="6634163"/>
            <a:ext cx="459740" cy="38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34910D40-4AD5-4BBA-BEA2-286D67133E82}" type="slidenum">
              <a:rPr lang="ru-RU" altLang="ru-RU" sz="1000" smtClean="0">
                <a:solidFill>
                  <a:srgbClr val="8F8F8F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ru-RU" altLang="ru-RU" sz="1000" dirty="0" smtClean="0">
              <a:solidFill>
                <a:srgbClr val="8F8F8F"/>
              </a:solidFill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155575" y="258763"/>
            <a:ext cx="7312025" cy="276999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0A2896"/>
                </a:solidFill>
                <a:latin typeface="+mn-lt"/>
                <a:cs typeface="Arial"/>
              </a:rPr>
              <a:t>Приоритетные и запрещенные отрасли</a:t>
            </a:r>
            <a:endParaRPr lang="ru-RU" sz="2000" dirty="0">
              <a:solidFill>
                <a:srgbClr val="0A2896"/>
              </a:solidFill>
              <a:latin typeface="+mn-lt"/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5738" y="717550"/>
            <a:ext cx="684212" cy="0"/>
          </a:xfrm>
          <a:prstGeom prst="line">
            <a:avLst/>
          </a:prstGeom>
          <a:ln w="38100">
            <a:solidFill>
              <a:srgbClr val="00A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6" name="Изображение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-100013"/>
            <a:ext cx="1916112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Прямоугольник 28"/>
          <p:cNvSpPr>
            <a:spLocks noChangeArrowheads="1"/>
          </p:cNvSpPr>
          <p:nvPr/>
        </p:nvSpPr>
        <p:spPr bwMode="auto">
          <a:xfrm>
            <a:off x="1682912" y="930308"/>
            <a:ext cx="7132636" cy="1256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ts val="1000"/>
              </a:lnSpc>
              <a:spcBef>
                <a:spcPct val="0"/>
              </a:spcBef>
              <a:spcAft>
                <a:spcPts val="0"/>
              </a:spcAft>
              <a:buClrTx/>
              <a:buNone/>
            </a:pPr>
            <a:r>
              <a:rPr lang="ru-RU" altLang="ru-RU" sz="1200" dirty="0">
                <a:solidFill>
                  <a:srgbClr val="0A2896"/>
                </a:solidFill>
                <a:latin typeface="Arial" pitchFamily="34" charset="0"/>
              </a:rPr>
              <a:t>Сельскохозяйственные компании с долей дохода от реализации сельхоз. </a:t>
            </a:r>
            <a:r>
              <a:rPr lang="ru-RU" altLang="ru-RU" sz="1200" dirty="0">
                <a:solidFill>
                  <a:srgbClr val="0A2896"/>
                </a:solidFill>
                <a:latin typeface="Arial" pitchFamily="34" charset="0"/>
              </a:rPr>
              <a:t>п</a:t>
            </a:r>
            <a:r>
              <a:rPr lang="ru-RU" altLang="ru-RU" sz="1200" dirty="0" smtClean="0">
                <a:solidFill>
                  <a:srgbClr val="0A2896"/>
                </a:solidFill>
                <a:latin typeface="Arial" pitchFamily="34" charset="0"/>
              </a:rPr>
              <a:t>родукции </a:t>
            </a:r>
            <a:r>
              <a:rPr lang="ru-RU" altLang="ru-RU" sz="1200" dirty="0" smtClean="0">
                <a:solidFill>
                  <a:srgbClr val="0A2896"/>
                </a:solidFill>
                <a:latin typeface="Arial" pitchFamily="34" charset="0"/>
              </a:rPr>
              <a:t>не </a:t>
            </a:r>
            <a:r>
              <a:rPr lang="ru-RU" altLang="ru-RU" sz="1200" dirty="0">
                <a:solidFill>
                  <a:srgbClr val="0A2896"/>
                </a:solidFill>
                <a:latin typeface="Arial" pitchFamily="34" charset="0"/>
              </a:rPr>
              <a:t>менее 70 процентов, следующей правовой формы:</a:t>
            </a:r>
          </a:p>
          <a:p>
            <a:pPr marL="171450" indent="-171450" algn="just">
              <a:lnSpc>
                <a:spcPts val="1000"/>
              </a:lnSpc>
              <a:spcAft>
                <a:spcPts val="0"/>
              </a:spcAft>
            </a:pPr>
            <a:r>
              <a:rPr lang="ru-RU" sz="1200" dirty="0">
                <a:solidFill>
                  <a:srgbClr val="0A299B"/>
                </a:solidFill>
              </a:rPr>
              <a:t>Крестьянские (фермерские) хозяйства – КФХ и с/х кооперативы – без ограничений по выручке;</a:t>
            </a:r>
          </a:p>
          <a:p>
            <a:pPr marL="171450" indent="-171450" algn="just">
              <a:lnSpc>
                <a:spcPts val="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A299B"/>
                </a:solidFill>
              </a:rPr>
              <a:t>ООО</a:t>
            </a:r>
            <a:r>
              <a:rPr lang="ru-RU" sz="1200" dirty="0">
                <a:solidFill>
                  <a:srgbClr val="0A299B"/>
                </a:solidFill>
              </a:rPr>
              <a:t>, ЗАО, ИП – с выручкой до 120 млн</a:t>
            </a:r>
            <a:r>
              <a:rPr lang="ru-RU" sz="1200" dirty="0" smtClean="0">
                <a:solidFill>
                  <a:srgbClr val="0A299B"/>
                </a:solidFill>
              </a:rPr>
              <a:t>. руб</a:t>
            </a:r>
            <a:r>
              <a:rPr lang="ru-RU" sz="1200" dirty="0">
                <a:solidFill>
                  <a:srgbClr val="0A299B"/>
                </a:solidFill>
              </a:rPr>
              <a:t>. за последний календарный год.</a:t>
            </a:r>
          </a:p>
          <a:p>
            <a:pPr algn="just">
              <a:lnSpc>
                <a:spcPts val="1000"/>
              </a:lnSpc>
              <a:spcAft>
                <a:spcPts val="0"/>
              </a:spcAft>
              <a:buNone/>
            </a:pPr>
            <a:endParaRPr lang="ru-RU" sz="1200" dirty="0">
              <a:solidFill>
                <a:srgbClr val="0A299B"/>
              </a:solidFill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None/>
            </a:pPr>
            <a:endParaRPr lang="ru-RU" altLang="ru-RU" sz="900" b="1" dirty="0">
              <a:solidFill>
                <a:srgbClr val="0A2896"/>
              </a:solidFill>
              <a:latin typeface="Arial" pitchFamily="34" charset="0"/>
            </a:endParaRPr>
          </a:p>
        </p:txBody>
      </p:sp>
      <p:sp>
        <p:nvSpPr>
          <p:cNvPr id="12298" name="Прямоугольник 1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5738" y="1091768"/>
            <a:ext cx="13204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КТО ОТНОСИТСЯ К МФХ?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31273" y="1996881"/>
            <a:ext cx="9036050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V="1">
            <a:off x="-1280477" y="3770049"/>
            <a:ext cx="5975350" cy="0"/>
          </a:xfrm>
          <a:prstGeom prst="line">
            <a:avLst/>
          </a:prstGeom>
          <a:ln w="9525">
            <a:solidFill>
              <a:srgbClr val="00AA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31273" y="2361102"/>
            <a:ext cx="9036050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-19686" y="1996881"/>
            <a:ext cx="1726884" cy="728442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16" name="Прямоугольник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85738" y="1967210"/>
            <a:ext cx="13204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СРОК ПРОЕКТА</a:t>
            </a:r>
            <a:endParaRPr lang="ru-RU" altLang="ru-RU" sz="1200" b="1" dirty="0">
              <a:solidFill>
                <a:srgbClr val="0A28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47836" y="2051327"/>
            <a:ext cx="13204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lv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None/>
              <a:defRPr/>
            </a:pPr>
            <a:r>
              <a:rPr lang="ru-RU" altLang="ru-RU" sz="1200" dirty="0">
                <a:solidFill>
                  <a:srgbClr val="0A299B"/>
                </a:solidFill>
                <a:latin typeface="Arial" panose="020B0604020202020204" pitchFamily="34" charset="0"/>
                <a:ea typeface="VTB Group Cond Light" charset="0"/>
                <a:cs typeface="Arial" panose="020B0604020202020204" pitchFamily="34" charset="0"/>
              </a:rPr>
              <a:t>До 31.12.2020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-19687" y="2762837"/>
            <a:ext cx="1726886" cy="551766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-4450" y="2725323"/>
            <a:ext cx="9148450" cy="2932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1271" y="2428875"/>
            <a:ext cx="17370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altLang="ru-RU" sz="1200" b="1" dirty="0">
              <a:solidFill>
                <a:srgbClr val="0A28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1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737518" y="2428874"/>
            <a:ext cx="25600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ОТ 4 000 000 РУБЛЕЙ </a:t>
            </a:r>
            <a:endParaRPr lang="ru-RU" altLang="ru-RU" sz="1200" dirty="0">
              <a:solidFill>
                <a:srgbClr val="0A28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960" y="35248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ctr">
              <a:spcBef>
                <a:spcPts val="0"/>
              </a:spcBef>
              <a:spcAft>
                <a:spcPts val="0"/>
              </a:spcAft>
            </a:pPr>
            <a:r>
              <a:rPr lang="ru-RU" altLang="ru-RU" b="1" dirty="0" smtClean="0">
                <a:solidFill>
                  <a:schemeClr val="bg1"/>
                </a:solidFill>
                <a:latin typeface="VTB Group Cond Light" charset="0"/>
                <a:ea typeface="VTB Group Cond Light" charset="0"/>
                <a:cs typeface="VTB Group Cond Light" charset="0"/>
              </a:rPr>
              <a:t>Залог сельскохозяйственной недвижимости</a:t>
            </a:r>
            <a:endParaRPr lang="ru-RU" altLang="ru-RU" b="1" dirty="0">
              <a:solidFill>
                <a:schemeClr val="bg1"/>
              </a:solidFill>
              <a:latin typeface="VTB Group Cond Light" charset="0"/>
              <a:ea typeface="VTB Group Cond Light" charset="0"/>
              <a:cs typeface="VTB Group Cond Light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6184" y="3314603"/>
            <a:ext cx="1696407" cy="1073521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24" name="Прямоугольник 1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-30163" y="2947501"/>
            <a:ext cx="17268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Структура залога </a:t>
            </a:r>
            <a:endParaRPr lang="ru-RU" altLang="ru-RU" sz="1200" b="1" dirty="0">
              <a:solidFill>
                <a:srgbClr val="0A28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1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07199" y="2855167"/>
            <a:ext cx="73377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spc="-30" dirty="0">
                <a:solidFill>
                  <a:srgbClr val="0A299B"/>
                </a:solidFill>
                <a:latin typeface="Arial" panose="020B0604020202020204" pitchFamily="34" charset="0"/>
                <a:ea typeface="VTB Group Cond Light" charset="0"/>
                <a:cs typeface="Arial" panose="020B0604020202020204" pitchFamily="34" charset="0"/>
              </a:rPr>
              <a:t>Степень обеспеченности 75% - 80 % </a:t>
            </a:r>
            <a:endParaRPr lang="ru-RU" altLang="ru-RU" sz="1200" spc="-30" dirty="0" smtClean="0">
              <a:solidFill>
                <a:srgbClr val="0A299B"/>
              </a:solidFill>
              <a:latin typeface="Arial" panose="020B0604020202020204" pitchFamily="34" charset="0"/>
              <a:ea typeface="VTB Group Cond Light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spc="-30" dirty="0" smtClean="0">
                <a:solidFill>
                  <a:srgbClr val="0A299B"/>
                </a:solidFill>
                <a:latin typeface="Arial" panose="020B0604020202020204" pitchFamily="34" charset="0"/>
                <a:ea typeface="VTB Group Cond Light" charset="0"/>
                <a:cs typeface="Arial" panose="020B0604020202020204" pitchFamily="34" charset="0"/>
              </a:rPr>
              <a:t>(</a:t>
            </a:r>
            <a:r>
              <a:rPr lang="ru-RU" altLang="ru-RU" sz="1200" spc="-30" dirty="0">
                <a:solidFill>
                  <a:srgbClr val="0A299B"/>
                </a:solidFill>
                <a:latin typeface="Arial" panose="020B0604020202020204" pitchFamily="34" charset="0"/>
                <a:ea typeface="VTB Group Cond Light" charset="0"/>
                <a:cs typeface="Arial" panose="020B0604020202020204" pitchFamily="34" charset="0"/>
              </a:rPr>
              <a:t>Залог с/х </a:t>
            </a:r>
            <a:r>
              <a:rPr lang="ru-RU" altLang="ru-RU" sz="1200" spc="-30" dirty="0" smtClean="0">
                <a:solidFill>
                  <a:srgbClr val="0A299B"/>
                </a:solidFill>
                <a:latin typeface="Arial" panose="020B0604020202020204" pitchFamily="34" charset="0"/>
                <a:ea typeface="VTB Group Cond Light" charset="0"/>
                <a:cs typeface="Arial" panose="020B0604020202020204" pitchFamily="34" charset="0"/>
              </a:rPr>
              <a:t>недвижимости;  транспорт, спецтехника и т.п.)</a:t>
            </a:r>
            <a:endParaRPr lang="ru-RU" altLang="ru-RU" sz="1200" spc="-30" dirty="0">
              <a:solidFill>
                <a:srgbClr val="0A299B"/>
              </a:solidFill>
              <a:latin typeface="Arial" panose="020B0604020202020204" pitchFamily="34" charset="0"/>
              <a:ea typeface="VTB Group Cond Light" charset="0"/>
              <a:cs typeface="Arial" panose="020B0604020202020204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1271" y="3409168"/>
            <a:ext cx="9122729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0" y="4371243"/>
            <a:ext cx="1696721" cy="646332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29" name="Прямоугольник 16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869" y="3412079"/>
            <a:ext cx="17316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Льготная ставка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для Клиента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-50006" y="3848010"/>
            <a:ext cx="9194006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0"/>
          <p:cNvSpPr>
            <a:spLocks noChangeArrowheads="1"/>
          </p:cNvSpPr>
          <p:nvPr/>
        </p:nvSpPr>
        <p:spPr bwMode="auto">
          <a:xfrm>
            <a:off x="1707198" y="3508111"/>
            <a:ext cx="76930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</a:pP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не более 5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% годовых</a:t>
            </a:r>
            <a:endParaRPr lang="ru-RU" altLang="ru-RU" sz="1100" dirty="0">
              <a:solidFill>
                <a:srgbClr val="0A2896"/>
              </a:solidFill>
              <a:latin typeface="Arial" pitchFamily="34" charset="0"/>
            </a:endParaRPr>
          </a:p>
        </p:txBody>
      </p:sp>
      <p:sp>
        <p:nvSpPr>
          <p:cNvPr id="33" name="Прямоугольник 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18281" y="3951761"/>
            <a:ext cx="130333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Форма выдачи</a:t>
            </a:r>
            <a:endParaRPr lang="ru-RU" altLang="ru-RU" sz="11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-19686" y="4993936"/>
            <a:ext cx="1726884" cy="1864064"/>
          </a:xfrm>
          <a:prstGeom prst="rect">
            <a:avLst/>
          </a:prstGeom>
          <a:solidFill>
            <a:srgbClr val="00AA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36" name="Прямоугольник 32"/>
          <p:cNvSpPr>
            <a:spLocks noChangeArrowheads="1"/>
          </p:cNvSpPr>
          <p:nvPr/>
        </p:nvSpPr>
        <p:spPr bwMode="auto">
          <a:xfrm>
            <a:off x="1717359" y="3848010"/>
            <a:ext cx="70981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Разовый 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кредит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Кредитная линия с лимитом выдачи (НКЛ)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Кредитная линия с лимитом задолженности (ВКЛ)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0" y="4395541"/>
            <a:ext cx="9144000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18281" y="4476430"/>
            <a:ext cx="13033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Условия программы</a:t>
            </a:r>
            <a:endParaRPr lang="ru-RU" altLang="ru-RU" sz="1200" b="1" dirty="0">
              <a:solidFill>
                <a:srgbClr val="333333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42" name="Прямоугольник 28"/>
          <p:cNvSpPr>
            <a:spLocks noChangeArrowheads="1"/>
          </p:cNvSpPr>
          <p:nvPr/>
        </p:nvSpPr>
        <p:spPr bwMode="auto">
          <a:xfrm>
            <a:off x="1717359" y="4491173"/>
            <a:ext cx="7764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Кредитование на 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цели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реализации инвестиционных проектов или на цели пополнения оборотных средств. 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Кредит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предоставляется в рублях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. </a:t>
            </a:r>
            <a:endParaRPr lang="ru-RU" altLang="ru-RU" sz="1100" dirty="0">
              <a:solidFill>
                <a:schemeClr val="accent1"/>
              </a:solidFill>
              <a:latin typeface="+mn-lt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-15082" y="4993234"/>
            <a:ext cx="9159082" cy="4863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16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49556" y="5164176"/>
            <a:ext cx="12804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Требования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к заемщику 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696721" y="4998097"/>
            <a:ext cx="761206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Является налоговым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резидентом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РФ;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задолженности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перед бюджетной системой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РФ, а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также перед работниками по заработной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плате;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производства </a:t>
            </a:r>
            <a:r>
              <a:rPr lang="ru-RU" altLang="ru-RU" sz="1100" dirty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по делу о </a:t>
            </a: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банкротстве;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отрицательной кредитной истории; </a:t>
            </a:r>
          </a:p>
          <a:p>
            <a:pPr marL="171450" indent="-171450" fontAlgn="ctr">
              <a:buFont typeface="Arial" panose="020B0604020202020204" pitchFamily="34" charset="0"/>
              <a:buChar char="•"/>
            </a:pPr>
            <a:r>
              <a:rPr lang="ru-RU" altLang="ru-RU" sz="1100" dirty="0" smtClean="0">
                <a:solidFill>
                  <a:srgbClr val="0A2896"/>
                </a:solidFill>
                <a:ea typeface="VTB Group Cond Light" pitchFamily="34" charset="-52"/>
                <a:cs typeface="VTB Group Cond Light" pitchFamily="34" charset="-52"/>
              </a:rPr>
              <a:t>Отсутствие запрещенных видов деятельности и ОКВЭД.</a:t>
            </a:r>
            <a:endParaRPr lang="ru-RU" altLang="ru-RU" sz="1100" dirty="0">
              <a:solidFill>
                <a:srgbClr val="0A2896"/>
              </a:solidFill>
              <a:ea typeface="VTB Group Cond Light" pitchFamily="34" charset="-52"/>
              <a:cs typeface="VTB Group Cond Light" pitchFamily="34" charset="-52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31273" y="5925968"/>
            <a:ext cx="9112727" cy="0"/>
          </a:xfrm>
          <a:prstGeom prst="line">
            <a:avLst/>
          </a:prstGeom>
          <a:ln w="9525">
            <a:solidFill>
              <a:srgbClr val="0A2896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16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08123" y="6155074"/>
            <a:ext cx="12804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Сроки </a:t>
            </a: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  <a:cs typeface="Arial" pitchFamily="34" charset="0"/>
              </a:rPr>
              <a:t>кредитования</a:t>
            </a:r>
            <a:endParaRPr lang="ru-RU" altLang="ru-RU" sz="1200" b="1" dirty="0" smtClean="0">
              <a:solidFill>
                <a:srgbClr val="0A28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Прямоугольник 28"/>
          <p:cNvSpPr>
            <a:spLocks noChangeArrowheads="1"/>
          </p:cNvSpPr>
          <p:nvPr/>
        </p:nvSpPr>
        <p:spPr bwMode="auto">
          <a:xfrm>
            <a:off x="1747836" y="5939630"/>
            <a:ext cx="776446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о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1 года (для краткосрочного кредитования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);</a:t>
            </a:r>
          </a:p>
          <a:p>
            <a:pPr fontAlgn="ctr">
              <a:lnSpc>
                <a:spcPct val="100000"/>
              </a:lnSpc>
              <a:spcBef>
                <a:spcPts val="0"/>
              </a:spcBef>
              <a:buClrTx/>
            </a:pP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от </a:t>
            </a:r>
            <a:r>
              <a:rPr lang="ru-RU" altLang="ru-RU" sz="1100" dirty="0">
                <a:solidFill>
                  <a:schemeClr val="accent1"/>
                </a:solidFill>
                <a:latin typeface="+mn-lt"/>
              </a:rPr>
              <a:t>2 до 15 лет в зависимости от целей кредитования (для инвестиционного кредитования</a:t>
            </a:r>
            <a:r>
              <a:rPr lang="ru-RU" altLang="ru-RU" sz="1100" dirty="0" smtClean="0">
                <a:solidFill>
                  <a:schemeClr val="accent1"/>
                </a:solidFill>
                <a:latin typeface="+mn-lt"/>
              </a:rPr>
              <a:t>)</a:t>
            </a:r>
            <a:endParaRPr lang="ru-RU" altLang="ru-RU" sz="1100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984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 bwMode="auto">
          <a:xfrm>
            <a:off x="155575" y="258763"/>
            <a:ext cx="7312025" cy="276999"/>
          </a:xfrm>
        </p:spPr>
        <p:txBody>
          <a:bodyPr/>
          <a:lstStyle/>
          <a:p>
            <a:pPr>
              <a:defRPr/>
            </a:pPr>
            <a:r>
              <a:rPr lang="ru-RU" sz="2000" dirty="0" smtClean="0">
                <a:solidFill>
                  <a:srgbClr val="0A2896"/>
                </a:solidFill>
                <a:latin typeface="+mn-lt"/>
                <a:cs typeface="Arial"/>
              </a:rPr>
              <a:t>Контактные лица</a:t>
            </a:r>
            <a:endParaRPr lang="ru-RU" sz="2000" dirty="0">
              <a:solidFill>
                <a:srgbClr val="0A2896"/>
              </a:solidFill>
              <a:latin typeface="+mn-lt"/>
              <a:cs typeface="Arial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85738" y="717550"/>
            <a:ext cx="684212" cy="0"/>
          </a:xfrm>
          <a:prstGeom prst="line">
            <a:avLst/>
          </a:prstGeom>
          <a:ln w="38100">
            <a:solidFill>
              <a:srgbClr val="00AA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0" name="Изображение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-100013"/>
            <a:ext cx="1916112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Прямоугольник 43"/>
          <p:cNvSpPr>
            <a:spLocks noChangeArrowheads="1"/>
          </p:cNvSpPr>
          <p:nvPr/>
        </p:nvSpPr>
        <p:spPr bwMode="auto">
          <a:xfrm>
            <a:off x="185738" y="993775"/>
            <a:ext cx="406082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200" b="1" dirty="0" smtClean="0">
                <a:solidFill>
                  <a:srgbClr val="0A2896"/>
                </a:solidFill>
                <a:latin typeface="Arial" pitchFamily="34" charset="0"/>
              </a:rPr>
              <a:t>Щедринова Анастасия</a:t>
            </a:r>
            <a:endParaRPr lang="ru-RU" altLang="ru-RU" sz="1200" b="1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Заместитель руководителя службы 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по работе с корпоративными клиентами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ru-RU" altLang="ru-RU" sz="110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г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. Кемерово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, ул. Ноградская 5г, </a:t>
            </a:r>
            <a:r>
              <a:rPr lang="ru-RU" altLang="ru-RU" sz="1100" dirty="0" err="1">
                <a:solidFill>
                  <a:srgbClr val="0A2896"/>
                </a:solidFill>
                <a:latin typeface="Arial" pitchFamily="34" charset="0"/>
              </a:rPr>
              <a:t>каб</a:t>
            </a:r>
            <a:r>
              <a:rPr lang="ru-RU" altLang="ru-RU" sz="1100" dirty="0">
                <a:solidFill>
                  <a:srgbClr val="0A2896"/>
                </a:solidFill>
                <a:latin typeface="Arial" pitchFamily="34" charset="0"/>
              </a:rPr>
              <a:t>. </a:t>
            </a:r>
            <a:r>
              <a:rPr lang="ru-RU" altLang="ru-RU" sz="1100" dirty="0" smtClean="0">
                <a:solidFill>
                  <a:srgbClr val="0A2896"/>
                </a:solidFill>
                <a:latin typeface="Arial" pitchFamily="34" charset="0"/>
              </a:rPr>
              <a:t>38</a:t>
            </a:r>
            <a:endParaRPr lang="ru-RU" altLang="ru-RU" sz="1100" dirty="0">
              <a:solidFill>
                <a:srgbClr val="0A2896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Мобильный +</a:t>
            </a: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7-903-993-2659</a:t>
            </a: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Рабочий </a:t>
            </a: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+7-906-923-3691  (</a:t>
            </a:r>
            <a:r>
              <a:rPr lang="ru-RU" altLang="ru-RU" sz="1100" dirty="0" smtClean="0">
                <a:solidFill>
                  <a:srgbClr val="00AAFF"/>
                </a:solidFill>
                <a:latin typeface="Arial" pitchFamily="34" charset="0"/>
              </a:rPr>
              <a:t>вн.509032)</a:t>
            </a:r>
            <a:endParaRPr lang="ru-RU" altLang="ru-RU" sz="1100" dirty="0">
              <a:solidFill>
                <a:srgbClr val="00AAFF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E-</a:t>
            </a:r>
            <a:r>
              <a:rPr lang="ru-RU" altLang="ru-RU" sz="1100" dirty="0" err="1">
                <a:solidFill>
                  <a:srgbClr val="00AAFF"/>
                </a:solidFill>
                <a:latin typeface="Arial" pitchFamily="34" charset="0"/>
              </a:rPr>
              <a:t>mail</a:t>
            </a:r>
            <a:r>
              <a:rPr lang="ru-RU" altLang="ru-RU" sz="1100" dirty="0">
                <a:solidFill>
                  <a:srgbClr val="00AAFF"/>
                </a:solidFill>
                <a:latin typeface="Arial" pitchFamily="34" charset="0"/>
              </a:rPr>
              <a:t>: </a:t>
            </a:r>
            <a:r>
              <a:rPr lang="en-US" altLang="ru-RU" sz="1100" dirty="0" smtClean="0">
                <a:solidFill>
                  <a:srgbClr val="00AAFF"/>
                </a:solidFill>
                <a:latin typeface="Arial" pitchFamily="34" charset="0"/>
                <a:hlinkClick r:id="rId3"/>
              </a:rPr>
              <a:t>abubakarova.ay@vtb.ru</a:t>
            </a:r>
            <a:endParaRPr lang="en-US" altLang="ru-RU" sz="1100" dirty="0" smtClean="0">
              <a:solidFill>
                <a:srgbClr val="00AAFF"/>
              </a:solidFill>
              <a:latin typeface="Arial" pitchFamily="34" charset="0"/>
            </a:endParaRPr>
          </a:p>
          <a:p>
            <a:pPr font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endParaRPr lang="en-US" altLang="ru-RU" sz="1100" dirty="0">
              <a:solidFill>
                <a:srgbClr val="00AAFF"/>
              </a:solidFill>
              <a:latin typeface="Arial" pitchFamily="34" charset="0"/>
            </a:endParaRPr>
          </a:p>
        </p:txBody>
      </p:sp>
      <p:sp>
        <p:nvSpPr>
          <p:cNvPr id="14343" name="Номер слайда 6"/>
          <p:cNvSpPr>
            <a:spLocks noGrp="1"/>
          </p:cNvSpPr>
          <p:nvPr>
            <p:ph type="sldNum" sz="quarter" idx="16"/>
          </p:nvPr>
        </p:nvSpPr>
        <p:spPr bwMode="auto">
          <a:xfrm>
            <a:off x="7056438" y="6634163"/>
            <a:ext cx="1998662" cy="38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400">
                <a:solidFill>
                  <a:srgbClr val="262626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AAFF"/>
              </a:buClr>
              <a:buFont typeface="Arial" pitchFamily="34" charset="0"/>
              <a:buChar char="•"/>
              <a:defRPr sz="1200">
                <a:solidFill>
                  <a:srgbClr val="858585"/>
                </a:solidFill>
                <a:latin typeface="VTB Group Cond Light" pitchFamily="34" charset="-52"/>
                <a:ea typeface="VTB Group Cond Light" pitchFamily="34" charset="-52"/>
                <a:cs typeface="VTB Group Cond Light" pitchFamily="34" charset="-5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fld id="{D52F47D5-9C9D-41B4-A532-1D684B870467}" type="slidenum">
              <a:rPr lang="ru-RU" altLang="ru-RU" sz="1000" smtClean="0">
                <a:solidFill>
                  <a:srgbClr val="8F8F8F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000" smtClean="0">
              <a:solidFill>
                <a:srgbClr val="8F8F8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ne1G46X0iMM48RxfcguQ"/>
</p:tagLst>
</file>

<file path=ppt/theme/theme1.xml><?xml version="1.0" encoding="utf-8"?>
<a:theme xmlns:a="http://schemas.openxmlformats.org/drawingml/2006/main" name="Тема Office">
  <a:themeElements>
    <a:clrScheme name="Цвет 7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0A2896"/>
      </a:accent1>
      <a:accent2>
        <a:srgbClr val="00AAFF"/>
      </a:accent2>
      <a:accent3>
        <a:srgbClr val="F1CC56"/>
      </a:accent3>
      <a:accent4>
        <a:srgbClr val="78B397"/>
      </a:accent4>
      <a:accent5>
        <a:srgbClr val="D6E08D"/>
      </a:accent5>
      <a:accent6>
        <a:srgbClr val="EA6B50"/>
      </a:accent6>
      <a:hlink>
        <a:srgbClr val="00AAFF"/>
      </a:hlink>
      <a:folHlink>
        <a:srgbClr val="99DDFF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13054</TotalTime>
  <Words>261</Words>
  <Application>Microsoft Office PowerPoint</Application>
  <PresentationFormat>Экран (4:3)</PresentationFormat>
  <Paragraphs>46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Приоритетные и запрещенные отрасли</vt:lpstr>
      <vt:lpstr>Контактные лица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Абубакарова Анастасия Юрьевна</cp:lastModifiedBy>
  <cp:revision>381</cp:revision>
  <cp:lastPrinted>2019-07-15T13:40:21Z</cp:lastPrinted>
  <dcterms:created xsi:type="dcterms:W3CDTF">2017-11-14T14:42:55Z</dcterms:created>
  <dcterms:modified xsi:type="dcterms:W3CDTF">2019-11-11T02:37:56Z</dcterms:modified>
</cp:coreProperties>
</file>